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0" r:id="rId1"/>
  </p:sldMasterIdLst>
  <p:notesMasterIdLst>
    <p:notesMasterId r:id="rId30"/>
  </p:notesMasterIdLst>
  <p:sldIdLst>
    <p:sldId id="256" r:id="rId2"/>
    <p:sldId id="266" r:id="rId3"/>
    <p:sldId id="291" r:id="rId4"/>
    <p:sldId id="307" r:id="rId5"/>
    <p:sldId id="393" r:id="rId6"/>
    <p:sldId id="257" r:id="rId7"/>
    <p:sldId id="268" r:id="rId8"/>
    <p:sldId id="258" r:id="rId9"/>
    <p:sldId id="368" r:id="rId10"/>
    <p:sldId id="394" r:id="rId11"/>
    <p:sldId id="312" r:id="rId12"/>
    <p:sldId id="313" r:id="rId13"/>
    <p:sldId id="314" r:id="rId14"/>
    <p:sldId id="428" r:id="rId15"/>
    <p:sldId id="405" r:id="rId16"/>
    <p:sldId id="412" r:id="rId17"/>
    <p:sldId id="408" r:id="rId18"/>
    <p:sldId id="400" r:id="rId19"/>
    <p:sldId id="418" r:id="rId20"/>
    <p:sldId id="396" r:id="rId21"/>
    <p:sldId id="430" r:id="rId22"/>
    <p:sldId id="433" r:id="rId23"/>
    <p:sldId id="431" r:id="rId24"/>
    <p:sldId id="429" r:id="rId25"/>
    <p:sldId id="435" r:id="rId26"/>
    <p:sldId id="436" r:id="rId27"/>
    <p:sldId id="434" r:id="rId28"/>
    <p:sldId id="296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521415D9-36F7-43E2-AB2F-B90AF26B5E84}">
      <p14:sectionLst xmlns:p14="http://schemas.microsoft.com/office/powerpoint/2010/main">
        <p14:section name="Default Section" id="{19978C33-FFD1-9B48-A9B2-BE2D86CC499B}">
          <p14:sldIdLst>
            <p14:sldId id="256"/>
            <p14:sldId id="266"/>
            <p14:sldId id="291"/>
            <p14:sldId id="307"/>
            <p14:sldId id="393"/>
            <p14:sldId id="257"/>
            <p14:sldId id="268"/>
            <p14:sldId id="258"/>
            <p14:sldId id="368"/>
            <p14:sldId id="394"/>
            <p14:sldId id="312"/>
            <p14:sldId id="313"/>
            <p14:sldId id="314"/>
            <p14:sldId id="428"/>
            <p14:sldId id="405"/>
            <p14:sldId id="412"/>
            <p14:sldId id="408"/>
            <p14:sldId id="400"/>
            <p14:sldId id="418"/>
            <p14:sldId id="396"/>
            <p14:sldId id="430"/>
            <p14:sldId id="433"/>
            <p14:sldId id="431"/>
            <p14:sldId id="429"/>
            <p14:sldId id="435"/>
            <p14:sldId id="436"/>
            <p14:sldId id="43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93111"/>
  </p:normalViewPr>
  <p:slideViewPr>
    <p:cSldViewPr snapToGrid="0" snapToObjects="1">
      <p:cViewPr>
        <p:scale>
          <a:sx n="105" d="100"/>
          <a:sy n="105" d="100"/>
        </p:scale>
        <p:origin x="111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3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18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1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56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63" indent="0" algn="ctr">
              <a:buNone/>
              <a:defRPr sz="2844"/>
            </a:lvl2pPr>
            <a:lvl3pPr marL="1300525" indent="0" algn="ctr">
              <a:buNone/>
              <a:defRPr sz="2561"/>
            </a:lvl3pPr>
            <a:lvl4pPr marL="1950788" indent="0" algn="ctr">
              <a:buNone/>
              <a:defRPr sz="2276"/>
            </a:lvl4pPr>
            <a:lvl5pPr marL="2601049" indent="0" algn="ctr">
              <a:buNone/>
              <a:defRPr sz="2276"/>
            </a:lvl5pPr>
            <a:lvl6pPr marL="3251312" indent="0" algn="ctr">
              <a:buNone/>
              <a:defRPr sz="2276"/>
            </a:lvl6pPr>
            <a:lvl7pPr marL="3901574" indent="0" algn="ctr">
              <a:buNone/>
              <a:defRPr sz="2276"/>
            </a:lvl7pPr>
            <a:lvl8pPr marL="4551836" indent="0" algn="ctr">
              <a:buNone/>
              <a:defRPr sz="2276"/>
            </a:lvl8pPr>
            <a:lvl9pPr marL="520209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88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4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91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2" y="519291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1535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7563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526603"/>
            <a:ext cx="11176000" cy="3877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23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02798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526603"/>
            <a:ext cx="11176000" cy="3877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23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4735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58B2C7-09E1-5F44-9879-91697471A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41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525" indent="0">
              <a:buNone/>
              <a:defRPr sz="2561">
                <a:solidFill>
                  <a:schemeClr val="tx1">
                    <a:tint val="75000"/>
                  </a:schemeClr>
                </a:solidFill>
              </a:defRPr>
            </a:lvl3pPr>
            <a:lvl4pPr marL="1950788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10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312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574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836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209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154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168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5" y="519293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63" indent="0">
              <a:buNone/>
              <a:defRPr sz="2844" b="1"/>
            </a:lvl2pPr>
            <a:lvl3pPr marL="1300525" indent="0">
              <a:buNone/>
              <a:defRPr sz="2561" b="1"/>
            </a:lvl3pPr>
            <a:lvl4pPr marL="1950788" indent="0">
              <a:buNone/>
              <a:defRPr sz="2276" b="1"/>
            </a:lvl4pPr>
            <a:lvl5pPr marL="2601049" indent="0">
              <a:buNone/>
              <a:defRPr sz="2276" b="1"/>
            </a:lvl5pPr>
            <a:lvl6pPr marL="3251312" indent="0">
              <a:buNone/>
              <a:defRPr sz="2276" b="1"/>
            </a:lvl6pPr>
            <a:lvl7pPr marL="3901574" indent="0">
              <a:buNone/>
              <a:defRPr sz="2276" b="1"/>
            </a:lvl7pPr>
            <a:lvl8pPr marL="4551836" indent="0">
              <a:buNone/>
              <a:defRPr sz="2276" b="1"/>
            </a:lvl8pPr>
            <a:lvl9pPr marL="520209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5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63" indent="0">
              <a:buNone/>
              <a:defRPr sz="2844" b="1"/>
            </a:lvl2pPr>
            <a:lvl3pPr marL="1300525" indent="0">
              <a:buNone/>
              <a:defRPr sz="2561" b="1"/>
            </a:lvl3pPr>
            <a:lvl4pPr marL="1950788" indent="0">
              <a:buNone/>
              <a:defRPr sz="2276" b="1"/>
            </a:lvl4pPr>
            <a:lvl5pPr marL="2601049" indent="0">
              <a:buNone/>
              <a:defRPr sz="2276" b="1"/>
            </a:lvl5pPr>
            <a:lvl6pPr marL="3251312" indent="0">
              <a:buNone/>
              <a:defRPr sz="2276" b="1"/>
            </a:lvl6pPr>
            <a:lvl7pPr marL="3901574" indent="0">
              <a:buNone/>
              <a:defRPr sz="2276" b="1"/>
            </a:lvl7pPr>
            <a:lvl8pPr marL="4551836" indent="0">
              <a:buNone/>
              <a:defRPr sz="2276" b="1"/>
            </a:lvl8pPr>
            <a:lvl9pPr marL="520209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5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306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376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231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3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2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63" indent="0">
              <a:buNone/>
              <a:defRPr sz="1991"/>
            </a:lvl2pPr>
            <a:lvl3pPr marL="1300525" indent="0">
              <a:buNone/>
              <a:defRPr sz="1707"/>
            </a:lvl3pPr>
            <a:lvl4pPr marL="1950788" indent="0">
              <a:buNone/>
              <a:defRPr sz="1422"/>
            </a:lvl4pPr>
            <a:lvl5pPr marL="2601049" indent="0">
              <a:buNone/>
              <a:defRPr sz="1422"/>
            </a:lvl5pPr>
            <a:lvl6pPr marL="3251312" indent="0">
              <a:buNone/>
              <a:defRPr sz="1422"/>
            </a:lvl6pPr>
            <a:lvl7pPr marL="3901574" indent="0">
              <a:buNone/>
              <a:defRPr sz="1422"/>
            </a:lvl7pPr>
            <a:lvl8pPr marL="4551836" indent="0">
              <a:buNone/>
              <a:defRPr sz="1422"/>
            </a:lvl8pPr>
            <a:lvl9pPr marL="520209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459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2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63" indent="0">
              <a:buNone/>
              <a:defRPr sz="1991"/>
            </a:lvl2pPr>
            <a:lvl3pPr marL="1300525" indent="0">
              <a:buNone/>
              <a:defRPr sz="1707"/>
            </a:lvl3pPr>
            <a:lvl4pPr marL="1950788" indent="0">
              <a:buNone/>
              <a:defRPr sz="1422"/>
            </a:lvl4pPr>
            <a:lvl5pPr marL="2601049" indent="0">
              <a:buNone/>
              <a:defRPr sz="1422"/>
            </a:lvl5pPr>
            <a:lvl6pPr marL="3251312" indent="0">
              <a:buNone/>
              <a:defRPr sz="1422"/>
            </a:lvl6pPr>
            <a:lvl7pPr marL="3901574" indent="0">
              <a:buNone/>
              <a:defRPr sz="1422"/>
            </a:lvl7pPr>
            <a:lvl8pPr marL="4551836" indent="0">
              <a:buNone/>
              <a:defRPr sz="1422"/>
            </a:lvl8pPr>
            <a:lvl9pPr marL="520209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59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3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127A-5F21-374A-8E42-E635DCFFE09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6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1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527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</p:sldLayoutIdLst>
  <p:txStyles>
    <p:titleStyle>
      <a:lvl1pPr algn="l" defTabSz="1300525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31" indent="-325131" algn="l" defTabSz="1300525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3" kern="1200">
          <a:solidFill>
            <a:schemeClr val="tx1"/>
          </a:solidFill>
          <a:latin typeface="+mn-lt"/>
          <a:ea typeface="+mn-ea"/>
          <a:cs typeface="+mn-cs"/>
        </a:defRPr>
      </a:lvl1pPr>
      <a:lvl2pPr marL="975394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657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918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926181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576443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4226705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876968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527230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63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25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788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04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312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574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1836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09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0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1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hyperlink" Target="https://github.com/ramalok/PIDA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2835C-3248-6A42-BB69-E78173438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8012" y="-29870"/>
            <a:ext cx="6946392" cy="7187184"/>
          </a:xfrm>
          <a:prstGeom prst="rect">
            <a:avLst/>
          </a:prstGeom>
        </p:spPr>
      </p:pic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318260" y="5538974"/>
            <a:ext cx="8159964" cy="14979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sz="9600" dirty="0">
                <a:solidFill>
                  <a:schemeClr val="accent5"/>
                </a:solidFill>
              </a:rPr>
              <a:t>NETWORKS</a:t>
            </a:r>
            <a:br>
              <a:rPr lang="nb-NO" sz="6000" dirty="0"/>
            </a:br>
            <a:br>
              <a:rPr lang="nb-NO" sz="6000" dirty="0"/>
            </a:br>
            <a:r>
              <a:rPr lang="nb-NO" sz="4001" dirty="0"/>
              <a:t>Anders K. Krabberød, </a:t>
            </a:r>
            <a:r>
              <a:rPr lang="nb-NO" sz="4001" dirty="0" err="1"/>
              <a:t>University</a:t>
            </a:r>
            <a:r>
              <a:rPr lang="nb-NO" sz="4001" dirty="0"/>
              <a:t> </a:t>
            </a:r>
            <a:r>
              <a:rPr lang="nb-NO" sz="4001" dirty="0" err="1"/>
              <a:t>of</a:t>
            </a:r>
            <a:r>
              <a:rPr lang="nb-NO" sz="4001" dirty="0"/>
              <a:t> Oslo</a:t>
            </a:r>
            <a:endParaRPr sz="4001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B7056FF5-9EC3-A34E-A264-6178F608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 err="1"/>
              <a:t>Similartity</a:t>
            </a:r>
            <a:r>
              <a:rPr lang="en-AU" dirty="0"/>
              <a:t> analysis 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ELSA</a:t>
            </a:r>
            <a:r>
              <a:rPr lang="en-US" sz="3600" dirty="0"/>
              <a:t> </a:t>
            </a:r>
            <a:r>
              <a:rPr lang="mr-IN" sz="3600" dirty="0"/>
              <a:t>–</a:t>
            </a:r>
            <a:r>
              <a:rPr lang="en-US" sz="3600" dirty="0"/>
              <a:t> Extended Local Similarity Analysis </a:t>
            </a:r>
          </a:p>
          <a:p>
            <a:pPr lvl="1"/>
            <a:r>
              <a:rPr lang="en-US" sz="2801" dirty="0" err="1"/>
              <a:t>Ruan</a:t>
            </a:r>
            <a:r>
              <a:rPr lang="en-US" sz="2801" dirty="0"/>
              <a:t> et al (2006) ;Xia et al (2011)</a:t>
            </a:r>
          </a:p>
          <a:p>
            <a:r>
              <a:rPr lang="en-US" sz="3200" dirty="0"/>
              <a:t>Designed for time series</a:t>
            </a:r>
          </a:p>
          <a:p>
            <a:r>
              <a:rPr lang="en-US" sz="3200" dirty="0"/>
              <a:t>Detects (local) similarity between potentially shifted or lagged time series</a:t>
            </a:r>
          </a:p>
          <a:p>
            <a:r>
              <a:rPr lang="en-US" sz="3200" dirty="0"/>
              <a:t>Because it is lagged it returns directed edges (A is shifted with respect to B) and undirected edges (A and B are not shifted)</a:t>
            </a:r>
          </a:p>
          <a:p>
            <a:r>
              <a:rPr lang="en-US" sz="3200" dirty="0"/>
              <a:t> The maximum allowed time delays/shifts can be specified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554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8288619" y="7860320"/>
            <a:ext cx="34208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Positive 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8" y="4516804"/>
            <a:ext cx="4468516" cy="31431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0B05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90F19167-F1C9-E341-A85B-C534F2EB3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06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quarter" idx="4294967295"/>
          </p:nvPr>
        </p:nvSpPr>
        <p:spPr>
          <a:xfrm>
            <a:off x="0" y="2722564"/>
            <a:ext cx="4632325" cy="307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/>
            </a:lvl1pPr>
          </a:lstStyle>
          <a:p>
            <a:r>
              <a:t>Ruan et. al 2006, Xia et al. 2011, 2013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8190039" y="7860320"/>
            <a:ext cx="36179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r>
              <a:rPr lang="en-US" sz="3600" dirty="0">
                <a:solidFill>
                  <a:srgbClr val="C00000"/>
                </a:solidFill>
                <a:latin typeface="+mn-lt"/>
                <a:ea typeface="+mn-ea"/>
                <a:cs typeface="+mn-cs"/>
                <a:sym typeface="Helvetica Light"/>
              </a:rPr>
              <a:t>Negative 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7" y="4322111"/>
            <a:ext cx="4669366" cy="3264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BD1AEF88-1553-414A-8B16-AE70CD35F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quarter" idx="4294967295"/>
          </p:nvPr>
        </p:nvSpPr>
        <p:spPr>
          <a:xfrm>
            <a:off x="0" y="2722564"/>
            <a:ext cx="4632325" cy="307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/>
            </a:lvl1pPr>
          </a:lstStyle>
          <a:p>
            <a:r>
              <a:t>Ruan et. al 2006, Xia et al. 2011, 2013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1252" b="1620"/>
          <a:stretch/>
        </p:blipFill>
        <p:spPr>
          <a:xfrm>
            <a:off x="7824865" y="5044190"/>
            <a:ext cx="4348318" cy="261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7285" r="2844" b="10918"/>
          <a:stretch/>
        </p:blipFill>
        <p:spPr>
          <a:xfrm>
            <a:off x="8216899" y="5044190"/>
            <a:ext cx="3835401" cy="2093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6" y="5028216"/>
            <a:ext cx="4300376" cy="26317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63270" y="5209779"/>
            <a:ext cx="3482769" cy="2631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6DDAC221-8080-5E4C-8FB2-66A88F02A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953D4-9E7E-1541-964C-DB331BB0F4C3}"/>
              </a:ext>
            </a:extLst>
          </p:cNvPr>
          <p:cNvSpPr txBox="1"/>
          <p:nvPr/>
        </p:nvSpPr>
        <p:spPr>
          <a:xfrm>
            <a:off x="9104244" y="8007125"/>
            <a:ext cx="349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Local similarity</a:t>
            </a:r>
          </a:p>
        </p:txBody>
      </p:sp>
    </p:spTree>
    <p:extLst>
      <p:ext uri="{BB962C8B-B14F-4D97-AF65-F5344CB8AC3E}">
        <p14:creationId xmlns:p14="http://schemas.microsoft.com/office/powerpoint/2010/main" val="4042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719C85-C9FC-0E40-A03D-031A8F8F9879}"/>
              </a:ext>
            </a:extLst>
          </p:cNvPr>
          <p:cNvSpPr txBox="1">
            <a:spLocks/>
          </p:cNvSpPr>
          <p:nvPr/>
        </p:nvSpPr>
        <p:spPr>
          <a:xfrm>
            <a:off x="6711045" y="2220508"/>
            <a:ext cx="6008291" cy="610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b="1" dirty="0">
                <a:solidFill>
                  <a:schemeClr val="tx2"/>
                </a:solidFill>
              </a:rPr>
              <a:t>709 ASVs and 14 environmental parameters </a:t>
            </a:r>
          </a:p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b="1" dirty="0" err="1">
                <a:solidFill>
                  <a:schemeClr val="tx2"/>
                </a:solidFill>
              </a:rPr>
              <a:t>eLSA</a:t>
            </a:r>
            <a:r>
              <a:rPr lang="en-US" sz="2400" b="1" dirty="0">
                <a:solidFill>
                  <a:schemeClr val="tx2"/>
                </a:solidFill>
              </a:rPr>
              <a:t> Without time lags</a:t>
            </a:r>
          </a:p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endParaRPr lang="en-US" sz="2400" b="1" dirty="0">
              <a:solidFill>
                <a:schemeClr val="tx2"/>
              </a:solidFill>
            </a:endParaRPr>
          </a:p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After removing non-significant edges (P&amp;Q&lt;0.05)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36631 associations (edges)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29663 positive </a:t>
            </a:r>
            <a:r>
              <a:rPr lang="en-US" sz="2400" dirty="0">
                <a:solidFill>
                  <a:schemeClr val="tx2"/>
                </a:solidFill>
              </a:rPr>
              <a:t>(81%) and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rgbClr val="FF2600"/>
                </a:solidFill>
              </a:rPr>
              <a:t>6968 negative </a:t>
            </a:r>
            <a:r>
              <a:rPr lang="en-US" sz="2400" dirty="0">
                <a:solidFill>
                  <a:schemeClr val="tx2"/>
                </a:solidFill>
              </a:rPr>
              <a:t>(19%)</a:t>
            </a:r>
          </a:p>
          <a:p>
            <a:pPr>
              <a:spcBef>
                <a:spcPts val="1000"/>
              </a:spcBef>
            </a:pPr>
            <a:endParaRPr lang="en-US" sz="398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120D1-B227-B44B-8F6D-27E3CCF9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0" r="46789"/>
          <a:stretch/>
        </p:blipFill>
        <p:spPr>
          <a:xfrm>
            <a:off x="986390" y="3679400"/>
            <a:ext cx="5114260" cy="4649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E9AB7-D184-F44C-B1B6-C801EFC04B5E}"/>
              </a:ext>
            </a:extLst>
          </p:cNvPr>
          <p:cNvSpPr txBox="1"/>
          <p:nvPr/>
        </p:nvSpPr>
        <p:spPr>
          <a:xfrm>
            <a:off x="1080084" y="2101858"/>
            <a:ext cx="5422316" cy="2001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29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The resident microbiota</a:t>
            </a:r>
          </a:p>
          <a:p>
            <a:pPr defTabSz="584229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Species in more &gt;30% of the samples. </a:t>
            </a:r>
          </a:p>
          <a:p>
            <a:pPr defTabSz="584229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843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Interactome</a:t>
            </a:r>
            <a:endParaRPr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E343E-97FE-0A46-9FB2-EF74C68D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9289" b="51052"/>
          <a:stretch/>
        </p:blipFill>
        <p:spPr>
          <a:xfrm>
            <a:off x="5994400" y="2237217"/>
            <a:ext cx="6413795" cy="5981407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305506"/>
            <a:ext cx="5390869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Filtered, and kept the </a:t>
            </a:r>
            <a:r>
              <a:rPr lang="en-US" sz="2774" dirty="0" err="1"/>
              <a:t>stronge</a:t>
            </a:r>
            <a:r>
              <a:rPr lang="en-US" sz="2774" dirty="0"/>
              <a:t> associations: </a:t>
            </a:r>
          </a:p>
          <a:p>
            <a:r>
              <a:rPr lang="en-US" sz="2774" dirty="0"/>
              <a:t>local similarity score |LS| &gt; 0.7, Spearman correlation |</a:t>
            </a:r>
            <a:r>
              <a:rPr lang="el-GR" sz="2774" dirty="0"/>
              <a:t>ρ| &gt; 0.7, </a:t>
            </a:r>
            <a:r>
              <a:rPr lang="en-US" sz="2774" dirty="0"/>
              <a:t>Bonferroni adjusted p &lt; 0.0001</a:t>
            </a:r>
          </a:p>
          <a:p>
            <a:r>
              <a:rPr lang="en-US" sz="2774" dirty="0"/>
              <a:t>There are more bacteria species (67.9%) than eukaryotic species</a:t>
            </a:r>
          </a:p>
          <a:p>
            <a:r>
              <a:rPr lang="en-US" sz="2774" dirty="0"/>
              <a:t>Almost all associations are positive (95 %) </a:t>
            </a:r>
          </a:p>
          <a:p>
            <a:r>
              <a:rPr lang="en-US" sz="2774" dirty="0"/>
              <a:t>One part is highly interconnected These are ASVs that are more common during the winter season (as calculated by </a:t>
            </a:r>
            <a:r>
              <a:rPr lang="en-US" sz="2774" dirty="0" err="1"/>
              <a:t>IndVal</a:t>
            </a:r>
            <a:r>
              <a:rPr lang="en-US" sz="2774" dirty="0"/>
              <a:t>). </a:t>
            </a:r>
          </a:p>
          <a:p>
            <a:endParaRPr lang="en-US" sz="277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147B9-1F3D-624F-95B4-188934507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3" t="4410" b="55565"/>
          <a:stretch/>
        </p:blipFill>
        <p:spPr>
          <a:xfrm>
            <a:off x="11453484" y="6176688"/>
            <a:ext cx="1314469" cy="24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4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FFED9-14F6-C341-8E25-39B857C72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B16D5-1C50-4C4B-ACB7-CC7199D2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</a:t>
            </a:r>
          </a:p>
        </p:txBody>
      </p:sp>
      <p:sp>
        <p:nvSpPr>
          <p:cNvPr id="28" name="Shape 174">
            <a:extLst>
              <a:ext uri="{FF2B5EF4-FFF2-40B4-BE49-F238E27FC236}">
                <a16:creationId xmlns:a16="http://schemas.microsoft.com/office/drawing/2014/main" id="{92952A4E-1D31-B74D-AE53-22AE292C6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404538"/>
            <a:ext cx="483386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Winter community has the highest proportion of taxa (ASVs) in both size fractions</a:t>
            </a:r>
          </a:p>
          <a:p>
            <a:r>
              <a:rPr lang="en-US" sz="2774" dirty="0"/>
              <a:t>Winter/spring communities has a higher number of association and are tighter knit (clustering coefficient 0.452), than summer/autumn (cc 0.305) </a:t>
            </a:r>
          </a:p>
          <a:p>
            <a:r>
              <a:rPr lang="en-US" sz="2774" dirty="0"/>
              <a:t>There is overlapping associations between winter and summer communities.</a:t>
            </a:r>
          </a:p>
          <a:p>
            <a:r>
              <a:rPr lang="en-US" sz="2774" dirty="0"/>
              <a:t>Summer and autumn are much looser structured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97A36-59F6-E745-927F-F1BF828A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82600"/>
            <a:ext cx="6299200" cy="8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37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20B390-952C-D344-9D41-BFD214D18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associations (edges) are due to two organisms reacting to the same environmental variable. </a:t>
            </a:r>
          </a:p>
          <a:p>
            <a:r>
              <a:rPr lang="en-GB" dirty="0"/>
              <a:t>What about direct biotic interactions (symbiosis, parasitism, predation) ?</a:t>
            </a:r>
          </a:p>
          <a:p>
            <a:r>
              <a:rPr lang="en-GB" dirty="0"/>
              <a:t>We spent some effort removing edges in the network that are “indirect” -&gt; caused by two OTUs that co-vary with the same environmental variable</a:t>
            </a:r>
          </a:p>
          <a:p>
            <a:r>
              <a:rPr lang="en-GB" dirty="0" err="1"/>
              <a:t>EnDED</a:t>
            </a:r>
            <a:r>
              <a:rPr lang="en-GB" dirty="0"/>
              <a:t>, </a:t>
            </a:r>
            <a:r>
              <a:rPr lang="en-GB" dirty="0" err="1"/>
              <a:t>Deutschmann</a:t>
            </a:r>
            <a:r>
              <a:rPr lang="en-GB" dirty="0"/>
              <a:t> (2021)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865050-F308-D244-AEB5-93925ED84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9AA2F4-E540-484B-A730-393F83E2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Interactions?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07374-2B86-924D-2450-EDC320DA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18" y="7494255"/>
            <a:ext cx="5583682" cy="21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Validation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Correlation does not imply causation </a:t>
            </a:r>
          </a:p>
          <a:p>
            <a:r>
              <a:rPr lang="en-US" sz="4000" dirty="0"/>
              <a:t>Need tools (and/or experiments) to validate associations as interaction</a:t>
            </a:r>
          </a:p>
          <a:p>
            <a:r>
              <a:rPr lang="en-US" sz="4000" dirty="0"/>
              <a:t>We have built database of protist interactions</a:t>
            </a:r>
          </a:p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825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/>
              <a:t>PIDA – Protist interaction database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1" y="2596444"/>
            <a:ext cx="858520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We have assembled a database based on known interactions from existing literature and integrated it with other databases </a:t>
            </a:r>
          </a:p>
          <a:p>
            <a:r>
              <a:rPr lang="en-US" sz="2204" dirty="0"/>
              <a:t>PIDA: Protist interaction database </a:t>
            </a:r>
          </a:p>
          <a:p>
            <a:pPr lvl="1"/>
            <a:r>
              <a:rPr lang="en-US" sz="2204" dirty="0" err="1"/>
              <a:t>Github</a:t>
            </a:r>
            <a:r>
              <a:rPr lang="en-US" sz="2204" dirty="0"/>
              <a:t>: </a:t>
            </a:r>
            <a:r>
              <a:rPr lang="en-US" sz="2204" dirty="0">
                <a:hlinkClick r:id="rId2"/>
              </a:rPr>
              <a:t>https://github.com/ramalok/PIDA</a:t>
            </a:r>
            <a:endParaRPr lang="en-US" sz="2204" dirty="0"/>
          </a:p>
          <a:p>
            <a:pPr lvl="1"/>
            <a:r>
              <a:rPr lang="en-US" sz="2204" dirty="0"/>
              <a:t>﻿The ISME (2019) </a:t>
            </a:r>
            <a:r>
              <a:rPr lang="en-US" sz="2204" dirty="0" err="1"/>
              <a:t>doi.org</a:t>
            </a:r>
            <a:r>
              <a:rPr lang="en-US" sz="2204" dirty="0"/>
              <a:t>/10.1038/s41396-019-0542-5</a:t>
            </a:r>
            <a:endParaRPr lang="en-US" sz="2774" dirty="0"/>
          </a:p>
          <a:p>
            <a:r>
              <a:rPr lang="en-US" sz="2774" dirty="0"/>
              <a:t>over 2500 entries from 537 publications</a:t>
            </a:r>
          </a:p>
          <a:p>
            <a:r>
              <a:rPr lang="en-US" sz="2774" dirty="0"/>
              <a:t>ca 700 species  of host and predators </a:t>
            </a:r>
          </a:p>
          <a:p>
            <a:r>
              <a:rPr lang="en-US" sz="2774" dirty="0"/>
              <a:t>ca 400 species of symbionts and prey</a:t>
            </a:r>
          </a:p>
          <a:p>
            <a:endParaRPr lang="en-US" sz="2774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257">
            <a:extLst>
              <a:ext uri="{FF2B5EF4-FFF2-40B4-BE49-F238E27FC236}">
                <a16:creationId xmlns:a16="http://schemas.microsoft.com/office/drawing/2014/main" id="{045B81A9-97E9-824C-A740-58AC71943CAB}"/>
              </a:ext>
            </a:extLst>
          </p:cNvPr>
          <p:cNvGrpSpPr/>
          <p:nvPr/>
        </p:nvGrpSpPr>
        <p:grpSpPr>
          <a:xfrm>
            <a:off x="10288552" y="2065801"/>
            <a:ext cx="2237792" cy="3016187"/>
            <a:chOff x="-1" y="0"/>
            <a:chExt cx="2237790" cy="3016185"/>
          </a:xfrm>
        </p:grpSpPr>
        <p:pic>
          <p:nvPicPr>
            <p:cNvPr id="8" name="evenstad150x200.png">
              <a:extLst>
                <a:ext uri="{FF2B5EF4-FFF2-40B4-BE49-F238E27FC236}">
                  <a16:creationId xmlns:a16="http://schemas.microsoft.com/office/drawing/2014/main" id="{9F9F7081-A6C9-EA47-B061-A40CF838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39" y="0"/>
              <a:ext cx="1905001" cy="2540000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sp>
          <p:nvSpPr>
            <p:cNvPr id="9" name="Shape 256">
              <a:extLst>
                <a:ext uri="{FF2B5EF4-FFF2-40B4-BE49-F238E27FC236}">
                  <a16:creationId xmlns:a16="http://schemas.microsoft.com/office/drawing/2014/main" id="{C6E4302F-6403-6B4C-8BE6-A8148F749B61}"/>
                </a:ext>
              </a:extLst>
            </p:cNvPr>
            <p:cNvSpPr/>
            <p:nvPr/>
          </p:nvSpPr>
          <p:spPr>
            <a:xfrm>
              <a:off x="-1" y="2605816"/>
              <a:ext cx="223779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/>
                <a:t>Andreas </a:t>
              </a:r>
              <a:r>
                <a:rPr dirty="0" err="1"/>
                <a:t>Evenstad</a:t>
              </a:r>
              <a:endParaRPr dirty="0"/>
            </a:p>
          </p:txBody>
        </p:sp>
      </p:grpSp>
      <p:grpSp>
        <p:nvGrpSpPr>
          <p:cNvPr id="10" name="Group 260">
            <a:extLst>
              <a:ext uri="{FF2B5EF4-FFF2-40B4-BE49-F238E27FC236}">
                <a16:creationId xmlns:a16="http://schemas.microsoft.com/office/drawing/2014/main" id="{72F6CB10-858E-AA49-8F47-10B75D31C1C4}"/>
              </a:ext>
            </a:extLst>
          </p:cNvPr>
          <p:cNvGrpSpPr/>
          <p:nvPr/>
        </p:nvGrpSpPr>
        <p:grpSpPr>
          <a:xfrm>
            <a:off x="10456757" y="5590051"/>
            <a:ext cx="1905001" cy="3283879"/>
            <a:chOff x="148855" y="0"/>
            <a:chExt cx="1905000" cy="3283877"/>
          </a:xfrm>
        </p:grpSpPr>
        <p:pic>
          <p:nvPicPr>
            <p:cNvPr id="11" name="roseg150x217.jpg">
              <a:extLst>
                <a:ext uri="{FF2B5EF4-FFF2-40B4-BE49-F238E27FC236}">
                  <a16:creationId xmlns:a16="http://schemas.microsoft.com/office/drawing/2014/main" id="{EC966829-678A-B044-8959-188ECC6B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55" y="0"/>
              <a:ext cx="1905000" cy="2755900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sp>
          <p:nvSpPr>
            <p:cNvPr id="12" name="Shape 259">
              <a:extLst>
                <a:ext uri="{FF2B5EF4-FFF2-40B4-BE49-F238E27FC236}">
                  <a16:creationId xmlns:a16="http://schemas.microsoft.com/office/drawing/2014/main" id="{AF4D5C1B-2A71-7F42-A208-44DB5154B04D}"/>
                </a:ext>
              </a:extLst>
            </p:cNvPr>
            <p:cNvSpPr/>
            <p:nvPr/>
          </p:nvSpPr>
          <p:spPr>
            <a:xfrm>
              <a:off x="210692" y="2873508"/>
              <a:ext cx="147476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/>
                <a:t>Line </a:t>
              </a:r>
              <a:r>
                <a:rPr dirty="0" err="1"/>
                <a:t>Røsæg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D61E3C-4E08-AB42-852F-01479A9F3BDB}"/>
              </a:ext>
            </a:extLst>
          </p:cNvPr>
          <p:cNvGrpSpPr/>
          <p:nvPr/>
        </p:nvGrpSpPr>
        <p:grpSpPr>
          <a:xfrm>
            <a:off x="8032682" y="3373625"/>
            <a:ext cx="2329106" cy="3689076"/>
            <a:chOff x="7669831" y="3870943"/>
            <a:chExt cx="2329106" cy="36890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0F75B8-126D-3B44-86FA-F63ED0BC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6143" y="3870943"/>
              <a:ext cx="2322794" cy="30970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FCCF1-BB6B-C445-840B-D224AD3D9A5E}"/>
                </a:ext>
              </a:extLst>
            </p:cNvPr>
            <p:cNvSpPr txBox="1"/>
            <p:nvPr/>
          </p:nvSpPr>
          <p:spPr>
            <a:xfrm>
              <a:off x="7669831" y="7159909"/>
              <a:ext cx="2252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Marit</a:t>
              </a:r>
              <a:r>
                <a:rPr lang="en-GB" dirty="0"/>
                <a:t> </a:t>
              </a:r>
              <a:r>
                <a:rPr lang="en-GB" dirty="0" err="1"/>
                <a:t>Bjorbækmo</a:t>
              </a:r>
              <a:endParaRPr lang="en-GB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40A80-9CD0-9B4C-BC1A-6852F8553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331" y="7210923"/>
            <a:ext cx="19304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273F2A-6DD7-854E-8EE0-B81D3C30E47C}"/>
              </a:ext>
            </a:extLst>
          </p:cNvPr>
          <p:cNvSpPr txBox="1"/>
          <p:nvPr/>
        </p:nvSpPr>
        <p:spPr>
          <a:xfrm>
            <a:off x="8077671" y="9198414"/>
            <a:ext cx="202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Ramiro </a:t>
            </a:r>
            <a:r>
              <a:rPr lang="en-GB" dirty="0" err="1"/>
              <a:t>Logares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BCFE68-BC33-092B-22C2-4EC9B240E4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17" y="7004490"/>
            <a:ext cx="5253990" cy="23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3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Why Networks</a:t>
            </a:r>
            <a:r>
              <a:rPr lang="nb-NO" dirty="0"/>
              <a:t>?</a:t>
            </a:r>
            <a:endParaRPr dirty="0"/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GB" sz="3600" dirty="0"/>
              <a:t>Visualise and analyse high-dimensional datasets with complex distribution</a:t>
            </a:r>
          </a:p>
          <a:p>
            <a:pPr lvl="1">
              <a:spcBef>
                <a:spcPts val="0"/>
              </a:spcBef>
            </a:pPr>
            <a:r>
              <a:rPr lang="en-GB" sz="3600" dirty="0"/>
              <a:t>Networks are perfect for exploring relational data</a:t>
            </a:r>
          </a:p>
          <a:p>
            <a:pPr lvl="2">
              <a:spcBef>
                <a:spcPts val="0"/>
              </a:spcBef>
            </a:pPr>
            <a:r>
              <a:rPr lang="en-GB" sz="4000" dirty="0"/>
              <a:t>“</a:t>
            </a:r>
            <a:r>
              <a:rPr lang="en-GB" sz="3600" dirty="0"/>
              <a:t>Six degrees of separation”</a:t>
            </a:r>
          </a:p>
          <a:p>
            <a:pPr lvl="3">
              <a:spcBef>
                <a:spcPts val="0"/>
              </a:spcBef>
            </a:pPr>
            <a:r>
              <a:rPr lang="en-GB" sz="3317" dirty="0"/>
              <a:t>Facebook friends</a:t>
            </a:r>
          </a:p>
          <a:p>
            <a:pPr lvl="2">
              <a:spcBef>
                <a:spcPts val="0"/>
              </a:spcBef>
            </a:pPr>
            <a:r>
              <a:rPr lang="en-GB" sz="3600" dirty="0"/>
              <a:t>Kevin Bacon game </a:t>
            </a:r>
          </a:p>
          <a:p>
            <a:pPr lvl="2">
              <a:spcBef>
                <a:spcPts val="0"/>
              </a:spcBef>
            </a:pPr>
            <a:r>
              <a:rPr lang="en-GB" sz="3600" dirty="0"/>
              <a:t>Structure of internet servers</a:t>
            </a:r>
          </a:p>
          <a:p>
            <a:pPr lvl="1"/>
            <a:r>
              <a:rPr lang="en-GB" sz="3200" dirty="0"/>
              <a:t>Exploration of network </a:t>
            </a:r>
            <a:r>
              <a:rPr lang="en-GB" sz="3200" dirty="0">
                <a:solidFill>
                  <a:srgbClr val="C00000"/>
                </a:solidFill>
              </a:rPr>
              <a:t>topology</a:t>
            </a:r>
            <a:r>
              <a:rPr lang="en-GB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GB" sz="3200" dirty="0"/>
              <a:t>can give insight into associations and interactions between the parts (nodes)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477202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/>
              <a:t>PIDA - </a:t>
            </a:r>
            <a:r>
              <a:rPr lang="nb-NO" dirty="0" err="1"/>
              <a:t>summary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5523668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Size of the nodes are proportional to the number of registered interactions. </a:t>
            </a:r>
          </a:p>
          <a:p>
            <a:r>
              <a:rPr lang="en-US" sz="3200" dirty="0"/>
              <a:t>Diatoms, dinoflagellates, and ciliates have the highest numbers of entries in the database. </a:t>
            </a:r>
          </a:p>
          <a:p>
            <a:r>
              <a:rPr lang="en-US" sz="3200" dirty="0"/>
              <a:t>Annotate the network from Blanes Bay with interaction information from PIDA</a:t>
            </a:r>
          </a:p>
          <a:p>
            <a:r>
              <a:rPr lang="en-US" sz="3200" dirty="0"/>
              <a:t>But, there were few matches…</a:t>
            </a:r>
          </a:p>
          <a:p>
            <a:endParaRPr lang="en-US" sz="3200" dirty="0"/>
          </a:p>
          <a:p>
            <a:endParaRPr lang="en-US" sz="2774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E66A3-A243-C842-A17A-57BBBD2E8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49" y="2628116"/>
            <a:ext cx="6136063" cy="61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1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Sunil Mundra, </a:t>
            </a:r>
            <a:r>
              <a:rPr lang="en-US" sz="4000" dirty="0" err="1"/>
              <a:t>Håvard</a:t>
            </a:r>
            <a:r>
              <a:rPr lang="en-US" sz="4000" dirty="0"/>
              <a:t> </a:t>
            </a:r>
            <a:r>
              <a:rPr lang="en-US" sz="4000" dirty="0" err="1"/>
              <a:t>Kauserud</a:t>
            </a:r>
            <a:r>
              <a:rPr lang="en-US" sz="4000" dirty="0"/>
              <a:t> et al. </a:t>
            </a:r>
          </a:p>
          <a:p>
            <a:r>
              <a:rPr lang="en-US" sz="4000" dirty="0"/>
              <a:t>Purpose:</a:t>
            </a:r>
          </a:p>
          <a:p>
            <a:pPr lvl="1"/>
            <a:r>
              <a:rPr lang="en-US" sz="4000" dirty="0"/>
              <a:t>Investigate protist, fungus and bacteria at different depths in soil</a:t>
            </a:r>
          </a:p>
          <a:p>
            <a:pPr lvl="1"/>
            <a:r>
              <a:rPr lang="en-GB" sz="4000" dirty="0"/>
              <a:t>Soil depth represents a strong physiochemical gradient that greatly affects</a:t>
            </a:r>
          </a:p>
          <a:p>
            <a:pPr lvl="1"/>
            <a:r>
              <a:rPr lang="en-GB" sz="4000" dirty="0"/>
              <a:t>Test whether depth-dependent variation in soil chemistry affects the distribution and co-occurrence patterns of microbial communities. </a:t>
            </a:r>
            <a:endParaRPr lang="en-GB" dirty="0"/>
          </a:p>
          <a:p>
            <a:pPr lvl="1"/>
            <a:endParaRPr lang="en-GB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1119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Four depths at 60 sites</a:t>
            </a:r>
          </a:p>
          <a:p>
            <a:endParaRPr lang="nb-NO" sz="4000" dirty="0"/>
          </a:p>
          <a:p>
            <a:r>
              <a:rPr lang="nb-NO" sz="4000" dirty="0" err="1"/>
              <a:t>Illumina</a:t>
            </a:r>
            <a:r>
              <a:rPr lang="nb-NO" sz="4000" dirty="0"/>
              <a:t> data from </a:t>
            </a:r>
            <a:r>
              <a:rPr lang="nb-NO" sz="4000" dirty="0" err="1"/>
              <a:t>three</a:t>
            </a:r>
            <a:r>
              <a:rPr lang="nb-NO" sz="4000" dirty="0"/>
              <a:t> markers</a:t>
            </a:r>
          </a:p>
          <a:p>
            <a:pPr lvl="1"/>
            <a:r>
              <a:rPr lang="nb-NO" dirty="0"/>
              <a:t>16S V9 for </a:t>
            </a:r>
            <a:r>
              <a:rPr lang="nb-NO" dirty="0" err="1"/>
              <a:t>bacteria</a:t>
            </a:r>
            <a:endParaRPr lang="nb-NO" dirty="0"/>
          </a:p>
          <a:p>
            <a:pPr lvl="1"/>
            <a:r>
              <a:rPr lang="nb-NO" dirty="0"/>
              <a:t>18 V4 for eukaryotes</a:t>
            </a:r>
          </a:p>
          <a:p>
            <a:pPr lvl="1"/>
            <a:r>
              <a:rPr lang="nb-NO" dirty="0"/>
              <a:t>ITS2 for </a:t>
            </a:r>
            <a:r>
              <a:rPr lang="nb-NO" dirty="0" err="1"/>
              <a:t>fungi</a:t>
            </a:r>
            <a:endParaRPr lang="nb-NO" dirty="0"/>
          </a:p>
          <a:p>
            <a:pPr lvl="1"/>
            <a:r>
              <a:rPr lang="nb-NO" dirty="0" err="1"/>
              <a:t>Vsearch</a:t>
            </a:r>
            <a:r>
              <a:rPr lang="nb-NO" dirty="0"/>
              <a:t>, 97% for 16S and ITS, 98% for 18S</a:t>
            </a:r>
          </a:p>
          <a:p>
            <a:pPr lvl="1"/>
            <a:endParaRPr lang="nb-NO" dirty="0"/>
          </a:p>
          <a:p>
            <a:r>
              <a:rPr lang="en-GB" sz="4000" dirty="0"/>
              <a:t>1540 bacterial OTUs </a:t>
            </a:r>
          </a:p>
          <a:p>
            <a:r>
              <a:rPr lang="en-GB" sz="4000" dirty="0"/>
              <a:t>4388 fungal (3461 ITS-based; 927 18S-based) </a:t>
            </a:r>
          </a:p>
          <a:p>
            <a:r>
              <a:rPr lang="en-GB" sz="4000" dirty="0"/>
              <a:t>2025 micro-eukaryotic</a:t>
            </a:r>
            <a:endParaRPr lang="nb-NO" dirty="0"/>
          </a:p>
          <a:p>
            <a:pPr lvl="1"/>
            <a:endParaRPr lang="en-GB" dirty="0"/>
          </a:p>
          <a:p>
            <a:pPr lvl="1"/>
            <a:endParaRPr lang="en-GB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9656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17A81-3356-1446-8647-614265C1A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6279"/>
          <a:stretch/>
        </p:blipFill>
        <p:spPr>
          <a:xfrm>
            <a:off x="5994400" y="1106306"/>
            <a:ext cx="6900585" cy="725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27949-6F09-6D48-ACAE-C0AB9DA74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55" y="2148975"/>
            <a:ext cx="457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network has highest density for the M1 depth (i.e. the first mineral layer)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deepest level the proportion of negative occurrences was highest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287231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/>
              <a:t>The network has highest density for the M1 depth (i.e. the first mineral layer)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deepest level the proportion of negative occurrences was highest</a:t>
            </a:r>
          </a:p>
          <a:p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9D88D-D001-564A-A5CE-54AA9E11A7E8}"/>
              </a:ext>
            </a:extLst>
          </p:cNvPr>
          <p:cNvSpPr/>
          <p:nvPr/>
        </p:nvSpPr>
        <p:spPr>
          <a:xfrm>
            <a:off x="9433194" y="516342"/>
            <a:ext cx="3043286" cy="341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51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/>
              <a:t>The network has highest density for the M1 depth (i.e. the first mineral layer)</a:t>
            </a:r>
          </a:p>
          <a:p>
            <a:r>
              <a:rPr lang="en-GB" sz="4000" dirty="0"/>
              <a:t>In the deepest level the proportion of negative occurrences was highest</a:t>
            </a:r>
          </a:p>
          <a:p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9D88D-D001-564A-A5CE-54AA9E11A7E8}"/>
              </a:ext>
            </a:extLst>
          </p:cNvPr>
          <p:cNvSpPr/>
          <p:nvPr/>
        </p:nvSpPr>
        <p:spPr>
          <a:xfrm>
            <a:off x="9433194" y="3883103"/>
            <a:ext cx="3043286" cy="341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61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SparCC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A network algorithm for inferring correlation in sparsely composed data</a:t>
            </a:r>
          </a:p>
          <a:p>
            <a:r>
              <a:rPr lang="en-US" sz="3600" dirty="0"/>
              <a:t>﻿</a:t>
            </a:r>
            <a:r>
              <a:rPr lang="en-US" sz="3600" dirty="0" err="1"/>
              <a:t>SparCC</a:t>
            </a:r>
            <a:r>
              <a:rPr lang="en-US" sz="3600" dirty="0"/>
              <a:t> (Friedman and </a:t>
            </a:r>
            <a:r>
              <a:rPr lang="en-US" sz="3600" dirty="0" err="1"/>
              <a:t>Alm</a:t>
            </a:r>
            <a:r>
              <a:rPr lang="en-US" sz="3600" dirty="0"/>
              <a:t>, 2012) infers correlations among </a:t>
            </a:r>
            <a:r>
              <a:rPr lang="en-US" sz="3600" dirty="0" err="1"/>
              <a:t>otus</a:t>
            </a:r>
            <a:r>
              <a:rPr lang="en-US" sz="3600" dirty="0"/>
              <a:t> by utilizing log-ratio transformation to eliminate the effect of the total number of read counts, while imposing sparsity of correlations among </a:t>
            </a:r>
            <a:r>
              <a:rPr lang="en-US" sz="3600" dirty="0" err="1"/>
              <a:t>otu</a:t>
            </a:r>
            <a:r>
              <a:rPr lang="en-US" sz="3600" dirty="0"/>
              <a:t>.</a:t>
            </a:r>
          </a:p>
          <a:p>
            <a:r>
              <a:rPr lang="en-US" sz="3600" dirty="0"/>
              <a:t>Exercise: use the R script for making </a:t>
            </a:r>
            <a:r>
              <a:rPr lang="en-US" sz="3600" dirty="0" err="1"/>
              <a:t>SparrCC</a:t>
            </a:r>
            <a:r>
              <a:rPr lang="en-US" sz="3600" dirty="0"/>
              <a:t> networks on </a:t>
            </a:r>
            <a:r>
              <a:rPr lang="en-US" sz="3600" dirty="0" err="1"/>
              <a:t>github</a:t>
            </a:r>
            <a:r>
              <a:rPr lang="en-US" sz="3600" dirty="0"/>
              <a:t>.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7233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Resource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dirty="0" err="1"/>
              <a:t>SparCC</a:t>
            </a:r>
            <a:r>
              <a:rPr lang="en-US" sz="2800" dirty="0"/>
              <a:t>: a python module for computing correlations in compositional data (16S, metagenomics, </a:t>
            </a:r>
            <a:r>
              <a:rPr lang="en-US" sz="2800" dirty="0" err="1"/>
              <a:t>etc</a:t>
            </a:r>
            <a:r>
              <a:rPr lang="en-US" sz="2800" dirty="0"/>
              <a:t>'). </a:t>
            </a:r>
            <a:r>
              <a:rPr lang="en-US" sz="2800" dirty="0">
                <a:solidFill>
                  <a:schemeClr val="accent4"/>
                </a:solidFill>
              </a:rPr>
              <a:t>https://</a:t>
            </a:r>
            <a:r>
              <a:rPr lang="en-US" sz="2800" dirty="0" err="1">
                <a:solidFill>
                  <a:schemeClr val="accent4"/>
                </a:solidFill>
              </a:rPr>
              <a:t>bitbucket.org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yonatanf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sparcc</a:t>
            </a:r>
            <a:endParaRPr lang="en-US" sz="2800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800" dirty="0" err="1"/>
              <a:t>iGraph</a:t>
            </a:r>
            <a:r>
              <a:rPr lang="en-US" sz="2800" dirty="0"/>
              <a:t> package for R: </a:t>
            </a:r>
          </a:p>
          <a:p>
            <a:pPr lvl="1">
              <a:spcBef>
                <a:spcPts val="1000"/>
              </a:spcBef>
            </a:pPr>
            <a:r>
              <a:rPr lang="en-US" sz="2400" dirty="0">
                <a:solidFill>
                  <a:schemeClr val="accent4"/>
                </a:solidFill>
              </a:rPr>
              <a:t>https://</a:t>
            </a:r>
            <a:r>
              <a:rPr lang="en-US" sz="2400" dirty="0" err="1">
                <a:solidFill>
                  <a:schemeClr val="accent4"/>
                </a:solidFill>
              </a:rPr>
              <a:t>www.r-bloggers.com</a:t>
            </a:r>
            <a:r>
              <a:rPr lang="en-US" sz="2400" dirty="0">
                <a:solidFill>
                  <a:schemeClr val="accent4"/>
                </a:solidFill>
              </a:rPr>
              <a:t>/an-example-of-social-network-analysis-with-r-using-package-igraph/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The code repository for Schmidt et. al </a:t>
            </a:r>
            <a:r>
              <a:rPr lang="en-US" sz="2800" dirty="0">
                <a:solidFill>
                  <a:schemeClr val="tx2"/>
                </a:solidFill>
              </a:rPr>
              <a:t>2017 “A Family of Interaction-Adjusted Indices of Community Similarity” </a:t>
            </a:r>
            <a:r>
              <a:rPr lang="pl-PL" sz="2800" dirty="0">
                <a:solidFill>
                  <a:schemeClr val="tx2"/>
                </a:solidFill>
              </a:rPr>
              <a:t>doi:10.1038/ismej.2016.139</a:t>
            </a:r>
          </a:p>
          <a:p>
            <a:pPr lvl="1">
              <a:spcBef>
                <a:spcPts val="1000"/>
              </a:spcBef>
            </a:pPr>
            <a:r>
              <a:rPr lang="en-US" sz="2400" dirty="0">
                <a:solidFill>
                  <a:schemeClr val="accent4"/>
                </a:solidFill>
              </a:rPr>
              <a:t>https://github.com/defleury/Schmidt_et_al_2016_community_similarity/</a:t>
            </a:r>
          </a:p>
          <a:p>
            <a:pPr>
              <a:spcBef>
                <a:spcPts val="1000"/>
              </a:spcBef>
            </a:pPr>
            <a:r>
              <a:rPr lang="en-US" sz="2800" dirty="0" err="1"/>
              <a:t>eLSA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4"/>
                </a:solidFill>
              </a:rPr>
              <a:t>https://bitbucket.org/charade/elsa/wiki/Home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fast </a:t>
            </a:r>
            <a:r>
              <a:rPr lang="en-US" sz="2800" dirty="0" err="1"/>
              <a:t>eLSA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4"/>
                </a:solidFill>
              </a:rPr>
              <a:t>http://</a:t>
            </a:r>
            <a:r>
              <a:rPr lang="en-US" sz="2800" dirty="0" err="1">
                <a:solidFill>
                  <a:schemeClr val="accent4"/>
                </a:solidFill>
              </a:rPr>
              <a:t>www.cmde.science.ubc.ca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hallam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fastLSA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Tutorial for WGCNA: </a:t>
            </a:r>
            <a:r>
              <a:rPr lang="en-US" sz="2800" dirty="0">
                <a:solidFill>
                  <a:schemeClr val="accent4"/>
                </a:solidFill>
              </a:rPr>
              <a:t>https://</a:t>
            </a:r>
            <a:r>
              <a:rPr lang="en-US" sz="2800" dirty="0" err="1">
                <a:solidFill>
                  <a:schemeClr val="accent4"/>
                </a:solidFill>
              </a:rPr>
              <a:t>labs.genetics.ucla.edu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horvath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CoexpressionNetwork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Rpackages</a:t>
            </a:r>
            <a:r>
              <a:rPr lang="en-US" sz="2800" dirty="0">
                <a:solidFill>
                  <a:schemeClr val="accent4"/>
                </a:solidFill>
              </a:rPr>
              <a:t>/WGCNA/Tutorials/</a:t>
            </a:r>
            <a:r>
              <a:rPr lang="en-US" sz="2800" dirty="0" err="1">
                <a:solidFill>
                  <a:schemeClr val="accent4"/>
                </a:solidFill>
              </a:rPr>
              <a:t>index.html</a:t>
            </a:r>
            <a:endParaRPr lang="en-US" sz="2800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endParaRPr lang="en-US" sz="2800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endParaRPr lang="en-US" sz="2800" dirty="0"/>
          </a:p>
          <a:p>
            <a:pPr>
              <a:spcBef>
                <a:spcPts val="10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97775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" y="8556"/>
            <a:ext cx="12289789" cy="9556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38560" y="9036387"/>
            <a:ext cx="13112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wikimedia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96558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3004800" cy="94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71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/>
              <a:t>Ecological association networks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894081" y="2596444"/>
            <a:ext cx="9909387" cy="424173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US" sz="3200" dirty="0"/>
              <a:t>Networks can help us find patterns behind small- and large-scale ecological and evolutionary processes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US" sz="3200" dirty="0"/>
              <a:t>Moving from from identification of parts (species classification, diversity, community composition, geographical distribution etc.) to connections of parts.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endParaRPr lang="en-US" sz="3200" dirty="0"/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endParaRPr lang="en-US" sz="32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3C35382A-12FC-5549-B0B4-F2C75C29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33A72-2179-E54D-B905-7CEE87CA9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randomnetwork2.png">
            <a:extLst>
              <a:ext uri="{FF2B5EF4-FFF2-40B4-BE49-F238E27FC236}">
                <a16:creationId xmlns:a16="http://schemas.microsoft.com/office/drawing/2014/main" id="{CEBAD123-D086-AC43-BB5C-ADD11774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68" y="6097370"/>
            <a:ext cx="3323053" cy="33745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Shape 152">
            <a:extLst>
              <a:ext uri="{FF2B5EF4-FFF2-40B4-BE49-F238E27FC236}">
                <a16:creationId xmlns:a16="http://schemas.microsoft.com/office/drawing/2014/main" id="{F04A3C51-E051-C143-B3AC-B90A031CFBC0}"/>
              </a:ext>
            </a:extLst>
          </p:cNvPr>
          <p:cNvSpPr/>
          <p:nvPr/>
        </p:nvSpPr>
        <p:spPr>
          <a:xfrm>
            <a:off x="11300637" y="9180659"/>
            <a:ext cx="8913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1000"/>
            </a:lvl1pPr>
          </a:lstStyle>
          <a:p>
            <a:r>
              <a:rPr>
                <a:solidFill>
                  <a:schemeClr val="tx1"/>
                </a:solidFill>
              </a:rPr>
              <a:t>Krabberød et al. </a:t>
            </a:r>
            <a:r>
              <a:rPr lang="nb-NO">
                <a:solidFill>
                  <a:schemeClr val="tx1"/>
                </a:solidFill>
              </a:rPr>
              <a:t>(2017)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92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Ecological</a:t>
            </a:r>
            <a:r>
              <a:rPr lang="nb-NO" dirty="0"/>
              <a:t> </a:t>
            </a:r>
            <a:r>
              <a:rPr lang="en-GB" dirty="0"/>
              <a:t>association</a:t>
            </a:r>
            <a:r>
              <a:rPr lang="nb-NO" dirty="0"/>
              <a:t> </a:t>
            </a:r>
            <a:r>
              <a:rPr lang="nb-NO" dirty="0" err="1"/>
              <a:t>networks</a:t>
            </a:r>
            <a:endParaRPr dirty="0"/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GB" sz="3200" dirty="0"/>
              <a:t> Associations/co-occurrence between microbial OTUs/ASVs can reveal: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3200" dirty="0"/>
              <a:t>interactions between organisms, e.g. host/symbiont, prey/predator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3200" dirty="0"/>
              <a:t> similar response to environmental variation 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3200" dirty="0"/>
              <a:t> similar niche preference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GB" sz="3200" dirty="0"/>
              <a:t>key species (hubs) and assemblages of interacting species (modules)</a:t>
            </a:r>
            <a:endParaRPr lang="en-US" sz="32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3C35382A-12FC-5549-B0B4-F2C75C29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805F1-DDF7-434F-99F0-9108F82C0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04" y="2966720"/>
            <a:ext cx="6102096" cy="6196584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Network Features </a:t>
            </a:r>
            <a:r>
              <a:rPr lang="mr-IN" dirty="0"/>
              <a:t>–</a:t>
            </a:r>
            <a:r>
              <a:rPr lang="en-US" dirty="0"/>
              <a:t> Some terminology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5742940" cy="61087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GB" sz="3600" dirty="0">
                <a:solidFill>
                  <a:srgbClr val="FF0000"/>
                </a:solidFill>
              </a:rPr>
              <a:t>Hubs</a:t>
            </a:r>
            <a:r>
              <a:rPr lang="en-GB" sz="3600" dirty="0">
                <a:solidFill>
                  <a:schemeClr val="accent4"/>
                </a:solidFill>
              </a:rPr>
              <a:t> </a:t>
            </a:r>
            <a:r>
              <a:rPr lang="en-GB" sz="3600" dirty="0"/>
              <a:t>are highly connected nodes, often key species in the network.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GB" sz="3600" dirty="0">
                <a:solidFill>
                  <a:schemeClr val="accent2"/>
                </a:solidFill>
              </a:rPr>
              <a:t>Modules</a:t>
            </a:r>
            <a:r>
              <a:rPr lang="en-GB" sz="3600" dirty="0"/>
              <a:t>: sets of nodes that are more linked to each other than the rest of the network. 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89609" y="8865786"/>
            <a:ext cx="17552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584229"/>
            <a:r>
              <a:rPr lang="en-US" sz="1200" err="1"/>
              <a:t>Krabberød</a:t>
            </a:r>
            <a:r>
              <a:rPr lang="en-US" sz="1200"/>
              <a:t> et al. (2017)</a:t>
            </a:r>
          </a:p>
        </p:txBody>
      </p:sp>
      <p:sp>
        <p:nvSpPr>
          <p:cNvPr id="4" name="Rectangle 3"/>
          <p:cNvSpPr/>
          <p:nvPr/>
        </p:nvSpPr>
        <p:spPr>
          <a:xfrm>
            <a:off x="7932420" y="5142670"/>
            <a:ext cx="1543050" cy="44743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>
              <a:lnSpc>
                <a:spcPct val="80000"/>
              </a:lnSpc>
              <a:spcBef>
                <a:spcPts val="0"/>
              </a:spcBef>
            </a:pPr>
            <a:endParaRPr lang="en-US" sz="2801" cap="all">
              <a:solidFill>
                <a:srgbClr val="FFFFFF"/>
              </a:solidFill>
              <a:latin typeface="+mn-lt"/>
              <a:ea typeface="+mn-ea"/>
              <a:cs typeface="+mn-cs"/>
              <a:sym typeface="DIN Condensed"/>
            </a:endParaRPr>
          </a:p>
        </p:txBody>
      </p:sp>
      <p:pic>
        <p:nvPicPr>
          <p:cNvPr id="9" name="UiO_SAMARB_2_ENG.cmyk_black.png">
            <a:extLst>
              <a:ext uri="{FF2B5EF4-FFF2-40B4-BE49-F238E27FC236}">
                <a16:creationId xmlns:a16="http://schemas.microsoft.com/office/drawing/2014/main" id="{54FF448F-ED36-1D40-B33F-AA2F3863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0AD5762-D1C9-0A42-8C3C-9D6B7183E929}"/>
              </a:ext>
            </a:extLst>
          </p:cNvPr>
          <p:cNvSpPr/>
          <p:nvPr/>
        </p:nvSpPr>
        <p:spPr>
          <a:xfrm>
            <a:off x="9547352" y="3443592"/>
            <a:ext cx="3457448" cy="3929974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33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144027"/>
            <a:ext cx="1121664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3200" dirty="0"/>
              <a:t>Spatial: </a:t>
            </a:r>
          </a:p>
          <a:p>
            <a:pPr lvl="1"/>
            <a:r>
              <a:rPr lang="en-GB" sz="2630" dirty="0"/>
              <a:t>Which OTUs tend to co-occur in similar habitats? </a:t>
            </a:r>
          </a:p>
          <a:p>
            <a:pPr lvl="1"/>
            <a:r>
              <a:rPr lang="en-GB" sz="2630" dirty="0"/>
              <a:t>Can cover large geographical areas.</a:t>
            </a:r>
          </a:p>
          <a:p>
            <a:pPr lvl="1"/>
            <a:r>
              <a:rPr lang="en-GB" sz="2630" dirty="0"/>
              <a:t>Miss out on  seasonal variation and turnover in community composition</a:t>
            </a:r>
          </a:p>
          <a:p>
            <a:r>
              <a:rPr lang="en-GB" sz="3200" dirty="0"/>
              <a:t>Temporal</a:t>
            </a:r>
          </a:p>
          <a:p>
            <a:pPr lvl="1"/>
            <a:r>
              <a:rPr lang="en-GB" sz="2630" dirty="0"/>
              <a:t>Same geographic location following microbial communities, and their changes, in time.</a:t>
            </a:r>
          </a:p>
          <a:p>
            <a:pPr lvl="1"/>
            <a:r>
              <a:rPr lang="en-GB" sz="2630" dirty="0"/>
              <a:t>Different time-scales have different resolution and will identify different types of interactions</a:t>
            </a:r>
          </a:p>
          <a:p>
            <a:pPr lvl="1"/>
            <a:r>
              <a:rPr lang="en-GB" sz="2630" dirty="0"/>
              <a:t>Turn-over for microbial communities can be in the span of </a:t>
            </a:r>
            <a:r>
              <a:rPr lang="en-GB" sz="2630" b="1" dirty="0"/>
              <a:t>days or weeks</a:t>
            </a:r>
          </a:p>
          <a:p>
            <a:pPr lvl="1"/>
            <a:r>
              <a:rPr lang="en-GB" sz="2630" dirty="0"/>
              <a:t>Seasonal changes over months and years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Categories</a:t>
            </a:r>
            <a:r>
              <a:rPr dirty="0"/>
              <a:t> of </a:t>
            </a:r>
            <a:r>
              <a:rPr lang="nb-NO" dirty="0"/>
              <a:t>data for </a:t>
            </a:r>
            <a:r>
              <a:rPr dirty="0"/>
              <a:t>networks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4678E-8653-044B-B34D-B6B289D79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19D2B-90B8-C94B-941F-CAA9BFE1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 Blanes Bay Marine Observatory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0ED9FC-322D-8043-89EB-BC3902B2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1" y="2596445"/>
            <a:ext cx="5568582" cy="5736153"/>
          </a:xfrm>
        </p:spPr>
        <p:txBody>
          <a:bodyPr>
            <a:normAutofit/>
          </a:bodyPr>
          <a:lstStyle/>
          <a:p>
            <a:r>
              <a:rPr lang="en-GB" sz="3200" dirty="0"/>
              <a:t>10 years of monthly sampling (120 samples)</a:t>
            </a:r>
          </a:p>
          <a:p>
            <a:r>
              <a:rPr lang="en-GB" sz="3200" dirty="0"/>
              <a:t>DNA from two size fractions</a:t>
            </a:r>
          </a:p>
          <a:p>
            <a:pPr lvl="1"/>
            <a:r>
              <a:rPr lang="en-GB" sz="3200" i="1" dirty="0"/>
              <a:t>Pico</a:t>
            </a:r>
            <a:r>
              <a:rPr lang="en-GB" sz="3200" dirty="0"/>
              <a:t> (0.2-3um) </a:t>
            </a:r>
          </a:p>
          <a:p>
            <a:pPr lvl="1"/>
            <a:r>
              <a:rPr lang="en-GB" sz="3200" i="1" dirty="0" err="1"/>
              <a:t>nano</a:t>
            </a:r>
            <a:r>
              <a:rPr lang="en-GB" sz="3200" dirty="0"/>
              <a:t> (3-20um)</a:t>
            </a:r>
          </a:p>
          <a:p>
            <a:r>
              <a:rPr lang="en-GB" sz="3200" dirty="0"/>
              <a:t>Microbial eukaryotes and bacteria</a:t>
            </a:r>
          </a:p>
          <a:p>
            <a:r>
              <a:rPr lang="en-GB" sz="3200" dirty="0"/>
              <a:t>18 environmental parameters</a:t>
            </a:r>
          </a:p>
          <a:p>
            <a:r>
              <a:rPr lang="en-GB" sz="3200" dirty="0"/>
              <a:t>In collaboration with Ramiro Logares, ICM Barcelona </a:t>
            </a:r>
          </a:p>
          <a:p>
            <a:endParaRPr lang="en-GB" sz="3200" dirty="0"/>
          </a:p>
        </p:txBody>
      </p:sp>
      <p:pic>
        <p:nvPicPr>
          <p:cNvPr id="11" name="Blanes_maps.png">
            <a:extLst>
              <a:ext uri="{FF2B5EF4-FFF2-40B4-BE49-F238E27FC236}">
                <a16:creationId xmlns:a16="http://schemas.microsoft.com/office/drawing/2014/main" id="{FBC8C837-E76F-3A4A-A26D-B5EB5A6E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753" y="3521031"/>
            <a:ext cx="5204030" cy="2981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UiO_SAMARB_2_ENG.cmyk_black.png">
            <a:extLst>
              <a:ext uri="{FF2B5EF4-FFF2-40B4-BE49-F238E27FC236}">
                <a16:creationId xmlns:a16="http://schemas.microsoft.com/office/drawing/2014/main" id="{20D5B1AF-4C04-B14A-A9BE-E36ADF1F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>
            <a:extLst>
              <a:ext uri="{FF2B5EF4-FFF2-40B4-BE49-F238E27FC236}">
                <a16:creationId xmlns:a16="http://schemas.microsoft.com/office/drawing/2014/main" id="{355F14A0-BD6D-D543-8F37-27713A05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E386F-30EA-D643-B4FC-C94019120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8FD33-3CE8-004D-B87A-72A377D5E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3" y="7039148"/>
            <a:ext cx="1930400" cy="193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3AE95-7501-A740-9974-F18A462D3C6E}"/>
              </a:ext>
            </a:extLst>
          </p:cNvPr>
          <p:cNvSpPr txBox="1"/>
          <p:nvPr/>
        </p:nvSpPr>
        <p:spPr>
          <a:xfrm>
            <a:off x="8057793" y="9026639"/>
            <a:ext cx="202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Ramiro </a:t>
            </a:r>
            <a:r>
              <a:rPr lang="en-GB" dirty="0" err="1"/>
              <a:t>Logares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353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19409</TotalTime>
  <Words>1430</Words>
  <Application>Microsoft Macintosh PowerPoint</Application>
  <PresentationFormat>Custom</PresentationFormat>
  <Paragraphs>178</Paragraphs>
  <Slides>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Next Medium</vt:lpstr>
      <vt:lpstr>Calibri</vt:lpstr>
      <vt:lpstr>Calibri Light</vt:lpstr>
      <vt:lpstr>DIN Alternate</vt:lpstr>
      <vt:lpstr>Helvetica Neue</vt:lpstr>
      <vt:lpstr>Office Theme</vt:lpstr>
      <vt:lpstr>NETWORKS  Anders K. Krabberød, University of Oslo</vt:lpstr>
      <vt:lpstr>Why Networks?</vt:lpstr>
      <vt:lpstr>PowerPoint Presentation</vt:lpstr>
      <vt:lpstr>PowerPoint Presentation</vt:lpstr>
      <vt:lpstr>Ecological association networks</vt:lpstr>
      <vt:lpstr>Ecological association networks</vt:lpstr>
      <vt:lpstr>Network Features – Some terminology</vt:lpstr>
      <vt:lpstr>Categories of data for networks</vt:lpstr>
      <vt:lpstr> Blanes Bay Marine Observatory</vt:lpstr>
      <vt:lpstr>Similartity analysis </vt:lpstr>
      <vt:lpstr>Local Similarity Analysis</vt:lpstr>
      <vt:lpstr>Local Similarity Analysis</vt:lpstr>
      <vt:lpstr>Local Similarity Analysis</vt:lpstr>
      <vt:lpstr>PowerPoint Presentation</vt:lpstr>
      <vt:lpstr>Core Interactome</vt:lpstr>
      <vt:lpstr>Seasonality</vt:lpstr>
      <vt:lpstr>Interactions?</vt:lpstr>
      <vt:lpstr>Validation</vt:lpstr>
      <vt:lpstr>PIDA – Protist interaction database</vt:lpstr>
      <vt:lpstr>PIDA - summary</vt:lpstr>
      <vt:lpstr>Soil Depth Study</vt:lpstr>
      <vt:lpstr>Soil Depth Study</vt:lpstr>
      <vt:lpstr>Soil Depth Study</vt:lpstr>
      <vt:lpstr>Soil Depth Study</vt:lpstr>
      <vt:lpstr>Soil Depth Study</vt:lpstr>
      <vt:lpstr>Soil Depth Study</vt:lpstr>
      <vt:lpstr>SparCC</vt:lpstr>
      <vt:lpstr>Some Resource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</dc:title>
  <cp:lastModifiedBy>Anders Kristian Krabberød</cp:lastModifiedBy>
  <cp:revision>274</cp:revision>
  <cp:lastPrinted>2017-03-31T11:38:20Z</cp:lastPrinted>
  <dcterms:modified xsi:type="dcterms:W3CDTF">2023-04-19T20:08:21Z</dcterms:modified>
</cp:coreProperties>
</file>